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6"/>
  </p:notesMasterIdLst>
  <p:sldIdLst>
    <p:sldId id="256" r:id="rId6"/>
    <p:sldId id="258" r:id="rId7"/>
    <p:sldId id="274" r:id="rId8"/>
    <p:sldId id="275" r:id="rId9"/>
    <p:sldId id="276" r:id="rId10"/>
    <p:sldId id="277" r:id="rId11"/>
    <p:sldId id="278" r:id="rId12"/>
    <p:sldId id="280" r:id="rId13"/>
    <p:sldId id="279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05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183042-6C34-47FF-A9B1-8341E5B5B069}" v="50" dt="2020-06-18T16:46:31.4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8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726E8-4B1B-4A36-A754-657129A48DF8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0C4BF-B63A-4603-BCCC-D8E8EEA3C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72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2829-3ED9-4435-9CC0-F3FD49FA323D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44F-0B62-4C83-BC9C-2B580F65D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2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2829-3ED9-4435-9CC0-F3FD49FA323D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44F-0B62-4C83-BC9C-2B580F65D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47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2829-3ED9-4435-9CC0-F3FD49FA323D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44F-0B62-4C83-BC9C-2B580F65D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99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04FF8-DAAF-4B97-A888-E694B35FD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FBE85-6A67-480B-B713-B666ACA84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640B7-CAD1-4490-B7DA-75D2D9D5B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FE3B-499B-40D6-BA7D-35826D49C46D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0DA5E-D339-4469-A0D9-756B7F207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B7784-C79D-4591-90EB-D309D567E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96DD-ABF2-465E-B210-85C1E15D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55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CDB4E-CB92-470B-A997-F2A039FAD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5D96F-6A2B-490B-A54B-5416F80DB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E2A92-3D0B-469F-B0A3-DE999F59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FE3B-499B-40D6-BA7D-35826D49C46D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1BFB3-CD97-423F-B436-234EA8EA3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DB1A3-4696-4C65-AD5C-F0E34588E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96DD-ABF2-465E-B210-85C1E15D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35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64AC3-F631-4733-8137-F2211BE9A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A957A-C51E-4643-87B1-F6A347109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C666B-5239-4A69-9B2C-0AB1E41BC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FE3B-499B-40D6-BA7D-35826D49C46D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58A7F-E7C7-4181-83AF-A3B080339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6808D-8CD2-48A2-AE40-DFCECE106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96DD-ABF2-465E-B210-85C1E15D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18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79900-F4CD-4F73-80EA-35DB0C84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D8A8-F1D5-4FB6-8229-E165B04BF1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2E3B3A-9619-40F9-8677-A62CCAC35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0DB0B-7A63-4E21-A083-B7BA20AFB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FE3B-499B-40D6-BA7D-35826D49C46D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B6D69-6614-459F-9F47-27FFDA0B6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55559-7CD0-4B59-BAC4-8D488928A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96DD-ABF2-465E-B210-85C1E15D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46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CF5D3-F00D-4A77-A03D-B53978ADA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B7C8A-93C3-4939-BEC0-C6FA9D14A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783490-104A-4302-B196-867590D2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5B6AEC-1E7D-4E06-886E-8CF23BBEE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3C770-6DC8-49C5-A0A1-303DF22BC0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7F209B-9FD4-4A0C-AC87-AAFD5DF8A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FE3B-499B-40D6-BA7D-35826D49C46D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682BF8-4BD3-437F-9F97-A3279253F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D6B139-8E40-4C31-9B68-BB92E4CBD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96DD-ABF2-465E-B210-85C1E15D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67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9E35C-C1B3-43EF-B782-B04FEB0E9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94539B-FD37-4B0D-846D-FAE985D29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FE3B-499B-40D6-BA7D-35826D49C46D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6807D-4F61-4771-BF9B-947BB5D71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53D86C-3C9C-48F9-AE08-9B1E8A141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96DD-ABF2-465E-B210-85C1E15D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80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7D2A47-CFC7-47DD-829D-EA9F4CBC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FE3B-499B-40D6-BA7D-35826D49C46D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9BD051-3564-40C4-B2A8-3AB43644F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A0133-E496-41D7-BB57-2D5099A38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96DD-ABF2-465E-B210-85C1E15D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70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1DEEB-B8E9-4FF5-A019-903947350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088F6-85B3-45D6-83C6-8F4E327EB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FADD37-4477-40C4-B44D-B9FD3A6E0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D3F3D-9EBD-4AAF-BBB9-00B46885E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FE3B-499B-40D6-BA7D-35826D49C46D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65B1C-6910-4299-B37F-6B6533C0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9D9AA-BA64-4C24-955B-6DC06D0EC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96DD-ABF2-465E-B210-85C1E15D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0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2829-3ED9-4435-9CC0-F3FD49FA323D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44F-0B62-4C83-BC9C-2B580F65D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07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B0600-5628-4345-96C0-28B524B5B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DA09F8-CA20-40EE-ADFC-CDDC2529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E5F97B-D8AE-4BD6-B3E8-CB5EC7487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F880A-CCD6-4B0A-82DC-2455695C2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FE3B-499B-40D6-BA7D-35826D49C46D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B83363-DA86-42E3-8422-8244277BE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FC98F-1EA6-4CC5-AE84-78551D3A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96DD-ABF2-465E-B210-85C1E15D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35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9CE64-5DEA-46BC-8436-1F21A6B8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6F1E1C-202D-497D-BD75-741664091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07769-6254-4426-9D77-1F9C546D6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FE3B-499B-40D6-BA7D-35826D49C46D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9F38E-B32E-462A-80B7-9AC92AEF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EAF01-4862-45BB-BAD8-F41A1873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96DD-ABF2-465E-B210-85C1E15D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50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240675-DCE0-4D8E-8F42-DDD405788C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22BD87-4705-4D2A-9760-784BC1230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FE376-6C62-4D3E-8D44-009E1A92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FE3B-499B-40D6-BA7D-35826D49C46D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BEA59-3032-4B2A-AFC2-C5CA72764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BC8EA-F27F-49AF-A010-468257C93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96DD-ABF2-465E-B210-85C1E15D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6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2829-3ED9-4435-9CC0-F3FD49FA323D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44F-0B62-4C83-BC9C-2B580F65D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4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2829-3ED9-4435-9CC0-F3FD49FA323D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44F-0B62-4C83-BC9C-2B580F65D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8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2829-3ED9-4435-9CC0-F3FD49FA323D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44F-0B62-4C83-BC9C-2B580F65D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81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2829-3ED9-4435-9CC0-F3FD49FA323D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44F-0B62-4C83-BC9C-2B580F65D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03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2829-3ED9-4435-9CC0-F3FD49FA323D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44F-0B62-4C83-BC9C-2B580F65D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67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2829-3ED9-4435-9CC0-F3FD49FA323D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44F-0B62-4C83-BC9C-2B580F65D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4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2829-3ED9-4435-9CC0-F3FD49FA323D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44F-0B62-4C83-BC9C-2B580F65D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8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82829-3ED9-4435-9CC0-F3FD49FA323D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B544F-0B62-4C83-BC9C-2B580F65D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9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83BC1D-5123-40DB-B289-7414CB1A4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A06A7-A444-4DA7-8391-406F27CA4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12378-3FD8-4EF7-B2E3-285D394432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FE3B-499B-40D6-BA7D-35826D49C46D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C7B42-DD85-413F-92E6-FCC59F598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0A09C-7FA2-4A52-BFE5-DC4F51B53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396DD-ABF2-465E-B210-85C1E15D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8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jpg"/><Relationship Id="rId7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emf"/><Relationship Id="rId4" Type="http://schemas.openxmlformats.org/officeDocument/2006/relationships/image" Target="../media/image6.png"/><Relationship Id="rId9" Type="http://schemas.openxmlformats.org/officeDocument/2006/relationships/package" Target="../embeddings/Microsoft_Excel_Worksheet1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9AFD841-1CA6-4628-ADF5-35B33303E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B3F6CB-41E4-4CC1-85C0-3AEDE5F376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85" y="1303016"/>
            <a:ext cx="2246393" cy="22468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78AE7F-713B-4ED4-A22E-76B726122E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354" y="825689"/>
            <a:ext cx="6098362" cy="32015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755FE7-B368-4034-9471-6586F3B4F2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036" y="1720465"/>
            <a:ext cx="3121863" cy="1411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0B1241-95DE-47CD-8482-6C14F8EFBA10}"/>
              </a:ext>
            </a:extLst>
          </p:cNvPr>
          <p:cNvSpPr txBox="1"/>
          <p:nvPr/>
        </p:nvSpPr>
        <p:spPr>
          <a:xfrm>
            <a:off x="1601002" y="5920393"/>
            <a:ext cx="8989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15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Built</a:t>
            </a:r>
            <a:r>
              <a:rPr lang="en-US" sz="5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spc="-15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for Zero - Update 7.1.20</a:t>
            </a:r>
          </a:p>
        </p:txBody>
      </p:sp>
    </p:spTree>
    <p:extLst>
      <p:ext uri="{BB962C8B-B14F-4D97-AF65-F5344CB8AC3E}">
        <p14:creationId xmlns:p14="http://schemas.microsoft.com/office/powerpoint/2010/main" val="369257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9AFD841-1CA6-4628-ADF5-35B33303E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B3F6CB-41E4-4CC1-85C0-3AEDE5F376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85" y="1303016"/>
            <a:ext cx="2246393" cy="22468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78AE7F-713B-4ED4-A22E-76B726122E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354" y="825689"/>
            <a:ext cx="6098362" cy="32015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755FE7-B368-4034-9471-6586F3B4F2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036" y="1720465"/>
            <a:ext cx="3121863" cy="1411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A00B4C-740D-40E3-A458-359F46B12500}"/>
              </a:ext>
            </a:extLst>
          </p:cNvPr>
          <p:cNvSpPr txBox="1"/>
          <p:nvPr/>
        </p:nvSpPr>
        <p:spPr>
          <a:xfrm>
            <a:off x="1601002" y="6130277"/>
            <a:ext cx="8989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15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Dana Searcy, dsearcy@washoecounty.us</a:t>
            </a:r>
          </a:p>
        </p:txBody>
      </p:sp>
    </p:spTree>
    <p:extLst>
      <p:ext uri="{BB962C8B-B14F-4D97-AF65-F5344CB8AC3E}">
        <p14:creationId xmlns:p14="http://schemas.microsoft.com/office/powerpoint/2010/main" val="1150705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80" y="139912"/>
            <a:ext cx="1004838" cy="10050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08111" y="382977"/>
            <a:ext cx="89916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>
            <a:noAutofit/>
          </a:bodyPr>
          <a:lstStyle/>
          <a:p>
            <a:pPr algn="l"/>
            <a:r>
              <a:rPr lang="en-US" sz="4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Built for Zero Teams</a:t>
            </a:r>
            <a:br>
              <a:rPr lang="en-US" b="1" spc="-150" dirty="0">
                <a:solidFill>
                  <a:schemeClr val="bg1"/>
                </a:solidFill>
              </a:rPr>
            </a:br>
            <a:br>
              <a:rPr lang="en-US" sz="2400" b="1" spc="-150" dirty="0">
                <a:solidFill>
                  <a:schemeClr val="bg1"/>
                </a:solidFill>
              </a:rPr>
            </a:br>
            <a:br>
              <a:rPr lang="en-US" sz="1800" b="1" spc="-150" dirty="0">
                <a:solidFill>
                  <a:schemeClr val="bg1"/>
                </a:solidFill>
              </a:rPr>
            </a:br>
            <a:endParaRPr lang="en-US" sz="1800" b="1" spc="-150" dirty="0">
              <a:solidFill>
                <a:schemeClr val="bg1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D636712-6DE1-4EB6-A17F-C30BE2E2BC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831628"/>
              </p:ext>
            </p:extLst>
          </p:nvPr>
        </p:nvGraphicFramePr>
        <p:xfrm>
          <a:off x="1153711" y="2068716"/>
          <a:ext cx="4942289" cy="4214531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1467350">
                  <a:extLst>
                    <a:ext uri="{9D8B030D-6E8A-4147-A177-3AD203B41FA5}">
                      <a16:colId xmlns:a16="http://schemas.microsoft.com/office/drawing/2014/main" val="2071870490"/>
                    </a:ext>
                  </a:extLst>
                </a:gridCol>
                <a:gridCol w="1756197">
                  <a:extLst>
                    <a:ext uri="{9D8B030D-6E8A-4147-A177-3AD203B41FA5}">
                      <a16:colId xmlns:a16="http://schemas.microsoft.com/office/drawing/2014/main" val="3261843847"/>
                    </a:ext>
                  </a:extLst>
                </a:gridCol>
                <a:gridCol w="1718742">
                  <a:extLst>
                    <a:ext uri="{9D8B030D-6E8A-4147-A177-3AD203B41FA5}">
                      <a16:colId xmlns:a16="http://schemas.microsoft.com/office/drawing/2014/main" val="3652847599"/>
                    </a:ext>
                  </a:extLst>
                </a:gridCol>
              </a:tblGrid>
              <a:tr h="319588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Regional Core Team Members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78299"/>
                  </a:ext>
                </a:extLst>
              </a:tr>
              <a:tr h="5680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Dana Searcy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Washoe County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Community Lead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4378435"/>
                  </a:ext>
                </a:extLst>
              </a:tr>
              <a:tr h="5544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Catrina Peters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Washoe County - HSA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Data Lead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246747"/>
                  </a:ext>
                </a:extLst>
              </a:tr>
              <a:tr h="5544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Monica Cochran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City of Reno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Continuum of Care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9567958"/>
                  </a:ext>
                </a:extLst>
              </a:tr>
              <a:tr h="5544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Hettie Read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City of Reno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Continuum of Care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and HMIS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1967681"/>
                  </a:ext>
                </a:extLst>
              </a:tr>
              <a:tr h="5544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James Rundle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City of Sparks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Representation from all jurisdictions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9749604"/>
                  </a:ext>
                </a:extLst>
              </a:tr>
              <a:tr h="5544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Elizabeth </a:t>
                      </a:r>
                      <a:r>
                        <a:rPr lang="en-US" sz="1400" kern="1200" dirty="0">
                          <a:effectLst/>
                        </a:rPr>
                        <a:t>Pope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Veteran Affairs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VA By-name List &amp; Coordinated Entry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197778"/>
                  </a:ext>
                </a:extLst>
              </a:tr>
              <a:tr h="5544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Chris Stadler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Veteran Affairs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Participated in Built for Zero in the past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458750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96AE40C-0FF4-4098-99CE-C65E7DE4C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844759"/>
              </p:ext>
            </p:extLst>
          </p:nvPr>
        </p:nvGraphicFramePr>
        <p:xfrm>
          <a:off x="6481052" y="1981349"/>
          <a:ext cx="4312035" cy="4389267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1684340">
                  <a:extLst>
                    <a:ext uri="{9D8B030D-6E8A-4147-A177-3AD203B41FA5}">
                      <a16:colId xmlns:a16="http://schemas.microsoft.com/office/drawing/2014/main" val="1050143050"/>
                    </a:ext>
                  </a:extLst>
                </a:gridCol>
                <a:gridCol w="2627695">
                  <a:extLst>
                    <a:ext uri="{9D8B030D-6E8A-4147-A177-3AD203B41FA5}">
                      <a16:colId xmlns:a16="http://schemas.microsoft.com/office/drawing/2014/main" val="182015013"/>
                    </a:ext>
                  </a:extLst>
                </a:gridCol>
              </a:tblGrid>
              <a:tr h="32693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Regional Stakeholders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352573"/>
                  </a:ext>
                </a:extLst>
              </a:tr>
              <a:tr h="4905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Eric Brown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Washoe County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285290"/>
                  </a:ext>
                </a:extLst>
              </a:tr>
              <a:tr h="3269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Kate Thomas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Washoe County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7322836"/>
                  </a:ext>
                </a:extLst>
              </a:tr>
              <a:tr h="3269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Kevin Dick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Washoe County Health District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5208904"/>
                  </a:ext>
                </a:extLst>
              </a:tr>
              <a:tr h="3593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Sheriff Darin Balaam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Washoe County Sheriff’s Office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3376076"/>
                  </a:ext>
                </a:extLst>
              </a:tr>
              <a:tr h="3269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Chief Jason Soto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City of Reno &amp; City of Reno Police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2859312"/>
                  </a:ext>
                </a:extLst>
              </a:tr>
              <a:tr h="3269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Neil Krutz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City of Sparks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2132842"/>
                  </a:ext>
                </a:extLst>
              </a:tr>
              <a:tr h="3269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Chief Pete Krall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City of Sparks Police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0617920"/>
                  </a:ext>
                </a:extLst>
              </a:tr>
              <a:tr h="3269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Mike Kazmierski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EDAWN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634309"/>
                  </a:ext>
                </a:extLst>
              </a:tr>
              <a:tr h="3269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Alex Stettinski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BID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5755708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C4D7FFF-09D5-4C8F-A801-617779BA22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034"/>
          <a:stretch/>
        </p:blipFill>
        <p:spPr>
          <a:xfrm>
            <a:off x="1259369" y="86945"/>
            <a:ext cx="1077547" cy="11109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2CF692-D643-4479-A237-83FB6533E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6916" y="330139"/>
            <a:ext cx="1378434" cy="62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6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80" y="139912"/>
            <a:ext cx="1004838" cy="10050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216250" y="146893"/>
            <a:ext cx="7975750" cy="10695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>
            <a:noAutofit/>
          </a:bodyPr>
          <a:lstStyle/>
          <a:p>
            <a:pPr algn="l"/>
            <a:r>
              <a:rPr lang="en-US" sz="36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How do Built for Zero communities </a:t>
            </a:r>
            <a:br>
              <a:rPr lang="en-US" sz="36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36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work differently?</a:t>
            </a:r>
            <a:endParaRPr lang="en-US" sz="1600" b="1" spc="-15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4D7FFF-09D5-4C8F-A801-617779BA22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034"/>
          <a:stretch/>
        </p:blipFill>
        <p:spPr>
          <a:xfrm>
            <a:off x="1259369" y="86945"/>
            <a:ext cx="1077547" cy="11109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2CF692-D643-4479-A237-83FB6533E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6916" y="330139"/>
            <a:ext cx="1378434" cy="6246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92EDF0-75E9-46DF-8CE9-A2123B5450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0437" y="1478135"/>
            <a:ext cx="7145131" cy="52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5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80" y="139912"/>
            <a:ext cx="1004838" cy="10050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08111" y="382977"/>
            <a:ext cx="89916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>
            <a:noAutofit/>
          </a:bodyPr>
          <a:lstStyle/>
          <a:p>
            <a:pPr algn="l"/>
            <a:r>
              <a:rPr lang="en-US" sz="4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Work We’ve Completed</a:t>
            </a:r>
            <a:br>
              <a:rPr lang="en-US" b="1" spc="-150" dirty="0">
                <a:solidFill>
                  <a:schemeClr val="bg1"/>
                </a:solidFill>
              </a:rPr>
            </a:br>
            <a:br>
              <a:rPr lang="en-US" sz="2400" b="1" spc="-150" dirty="0">
                <a:solidFill>
                  <a:schemeClr val="bg1"/>
                </a:solidFill>
              </a:rPr>
            </a:br>
            <a:br>
              <a:rPr lang="en-US" sz="1800" b="1" spc="-150" dirty="0">
                <a:solidFill>
                  <a:schemeClr val="bg1"/>
                </a:solidFill>
              </a:rPr>
            </a:br>
            <a:endParaRPr lang="en-US" sz="1800" b="1" spc="-15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4D7FFF-09D5-4C8F-A801-617779BA22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034"/>
          <a:stretch/>
        </p:blipFill>
        <p:spPr>
          <a:xfrm>
            <a:off x="1259369" y="86945"/>
            <a:ext cx="1077547" cy="11109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2CF692-D643-4479-A237-83FB6533E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6916" y="330139"/>
            <a:ext cx="1378434" cy="6246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5890BB-873E-4CE5-B8C7-0683D584D295}"/>
              </a:ext>
            </a:extLst>
          </p:cNvPr>
          <p:cNvSpPr txBox="1"/>
          <p:nvPr/>
        </p:nvSpPr>
        <p:spPr>
          <a:xfrm>
            <a:off x="936171" y="1707247"/>
            <a:ext cx="10833798" cy="75129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Orientation</a:t>
            </a:r>
          </a:p>
          <a:p>
            <a:endParaRPr lang="en-US" sz="3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Community Inventory – Initial Assessment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1"/>
                </a:solidFill>
                <a:latin typeface="Century Gothic" panose="020B0502020202020204" pitchFamily="34" charset="0"/>
              </a:rPr>
              <a:t>Outreach Inventory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1"/>
                </a:solidFill>
                <a:latin typeface="Century Gothic" panose="020B0502020202020204" pitchFamily="34" charset="0"/>
              </a:rPr>
              <a:t>Provider Inventory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1"/>
                </a:solidFill>
                <a:latin typeface="Century Gothic" panose="020B0502020202020204" pitchFamily="34" charset="0"/>
              </a:rPr>
              <a:t>By-Name List Scorecard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Action Plan Drafted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br>
              <a:rPr lang="en-US" b="1" spc="-150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en-US" b="1" spc="-150" dirty="0">
                <a:solidFill>
                  <a:srgbClr val="FFFF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74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80" y="139912"/>
            <a:ext cx="1004838" cy="10050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296485" y="330139"/>
            <a:ext cx="8991600" cy="15027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>
            <a:noAutofit/>
          </a:bodyPr>
          <a:lstStyle/>
          <a:p>
            <a:pPr algn="l"/>
            <a:br>
              <a:rPr lang="en-US" sz="40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4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By-Name</a:t>
            </a:r>
            <a:r>
              <a:rPr lang="en-US" sz="40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 List Scorecard</a:t>
            </a:r>
            <a:br>
              <a:rPr lang="en-US" b="1" spc="-150" dirty="0">
                <a:solidFill>
                  <a:schemeClr val="bg1"/>
                </a:solidFill>
              </a:rPr>
            </a:br>
            <a:br>
              <a:rPr lang="en-US" sz="2400" b="1" spc="-150" dirty="0">
                <a:solidFill>
                  <a:schemeClr val="bg1"/>
                </a:solidFill>
              </a:rPr>
            </a:br>
            <a:br>
              <a:rPr lang="en-US" sz="1800" b="1" spc="-150" dirty="0">
                <a:solidFill>
                  <a:schemeClr val="bg1"/>
                </a:solidFill>
              </a:rPr>
            </a:br>
            <a:endParaRPr lang="en-US" sz="1800" b="1" spc="-15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4D7FFF-09D5-4C8F-A801-617779BA22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9034"/>
          <a:stretch/>
        </p:blipFill>
        <p:spPr>
          <a:xfrm>
            <a:off x="1259369" y="86945"/>
            <a:ext cx="1077547" cy="11109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2CF692-D643-4479-A237-83FB6533E8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6916" y="330139"/>
            <a:ext cx="1378434" cy="624603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993AD86-08D6-4882-AC51-C2959070C3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36144"/>
              </p:ext>
            </p:extLst>
          </p:nvPr>
        </p:nvGraphicFramePr>
        <p:xfrm>
          <a:off x="6733173" y="1443746"/>
          <a:ext cx="4252133" cy="5334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Worksheet" r:id="rId7" imgW="5314885" imgH="6667627" progId="Excel.Sheet.12">
                  <p:embed/>
                </p:oleObj>
              </mc:Choice>
              <mc:Fallback>
                <p:oleObj name="Worksheet" r:id="rId7" imgW="5314885" imgH="666762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33173" y="1443746"/>
                        <a:ext cx="4252133" cy="5334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139A581-349E-47D4-BF61-BAEBF4EFD0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761126"/>
              </p:ext>
            </p:extLst>
          </p:nvPr>
        </p:nvGraphicFramePr>
        <p:xfrm>
          <a:off x="1096085" y="1443747"/>
          <a:ext cx="4469208" cy="533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9" imgW="5314885" imgH="6343535" progId="Excel.Sheet.12">
                  <p:embed/>
                </p:oleObj>
              </mc:Choice>
              <mc:Fallback>
                <p:oleObj name="Worksheet" r:id="rId9" imgW="5314885" imgH="63435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96085" y="1443747"/>
                        <a:ext cx="4469208" cy="5334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282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80" y="139912"/>
            <a:ext cx="1004838" cy="10050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08111" y="382977"/>
            <a:ext cx="89916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>
            <a:noAutofit/>
          </a:bodyPr>
          <a:lstStyle/>
          <a:p>
            <a:pPr algn="l"/>
            <a:r>
              <a:rPr lang="en-US" sz="4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Initial Assessment Results</a:t>
            </a:r>
            <a:br>
              <a:rPr lang="en-US" b="1" spc="-150" dirty="0">
                <a:solidFill>
                  <a:schemeClr val="bg1"/>
                </a:solidFill>
              </a:rPr>
            </a:br>
            <a:br>
              <a:rPr lang="en-US" sz="2400" b="1" spc="-150" dirty="0">
                <a:solidFill>
                  <a:schemeClr val="bg1"/>
                </a:solidFill>
              </a:rPr>
            </a:br>
            <a:br>
              <a:rPr lang="en-US" sz="1800" b="1" spc="-150" dirty="0">
                <a:solidFill>
                  <a:schemeClr val="bg1"/>
                </a:solidFill>
              </a:rPr>
            </a:br>
            <a:endParaRPr lang="en-US" sz="1800" b="1" spc="-15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4D7FFF-09D5-4C8F-A801-617779BA22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034"/>
          <a:stretch/>
        </p:blipFill>
        <p:spPr>
          <a:xfrm>
            <a:off x="1259369" y="86945"/>
            <a:ext cx="1077547" cy="11109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2CF692-D643-4479-A237-83FB6533E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6916" y="330139"/>
            <a:ext cx="1378434" cy="6246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A8FAAD-E277-4391-B899-64327F2AE7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4456" y="1441132"/>
            <a:ext cx="8283087" cy="53281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624554-25ED-457F-A116-B41A1992D6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3450" y="2965132"/>
            <a:ext cx="353599" cy="380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3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80" y="139912"/>
            <a:ext cx="1004838" cy="10050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08111" y="382977"/>
            <a:ext cx="89916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>
            <a:noAutofit/>
          </a:bodyPr>
          <a:lstStyle/>
          <a:p>
            <a:pPr algn="l"/>
            <a:r>
              <a:rPr lang="en-US" sz="4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Aligning Efforts</a:t>
            </a:r>
            <a:br>
              <a:rPr lang="en-US" b="1" spc="-150" dirty="0">
                <a:solidFill>
                  <a:schemeClr val="bg1"/>
                </a:solidFill>
              </a:rPr>
            </a:br>
            <a:br>
              <a:rPr lang="en-US" sz="2400" b="1" spc="-150" dirty="0">
                <a:solidFill>
                  <a:schemeClr val="bg1"/>
                </a:solidFill>
              </a:rPr>
            </a:br>
            <a:br>
              <a:rPr lang="en-US" sz="1800" b="1" spc="-150" dirty="0">
                <a:solidFill>
                  <a:schemeClr val="bg1"/>
                </a:solidFill>
              </a:rPr>
            </a:br>
            <a:endParaRPr lang="en-US" sz="1800" b="1" spc="-15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4D7FFF-09D5-4C8F-A801-617779BA22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034"/>
          <a:stretch/>
        </p:blipFill>
        <p:spPr>
          <a:xfrm>
            <a:off x="1259369" y="86945"/>
            <a:ext cx="1077547" cy="11109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2CF692-D643-4479-A237-83FB6533E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6916" y="330139"/>
            <a:ext cx="1378434" cy="6246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444B8C-216D-4773-AAD6-53E3EDEC537D}"/>
              </a:ext>
            </a:extLst>
          </p:cNvPr>
          <p:cNvSpPr txBox="1"/>
          <p:nvPr/>
        </p:nvSpPr>
        <p:spPr>
          <a:xfrm>
            <a:off x="936171" y="1707247"/>
            <a:ext cx="11115151" cy="62972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Need: Develop a Regional Homelessness Plan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Regional Leaders and Partners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Continuum of Care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Homeless Services Providers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Outreach and Advocacy Groups</a:t>
            </a:r>
          </a:p>
          <a:p>
            <a:endParaRPr lang="en-US" sz="3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Built for Zero serves as: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 regional collaboration platform to help facilitate conversations and align efforts and strategies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 comprehensive think tank for ideas/possible solutions</a:t>
            </a:r>
          </a:p>
          <a:p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br>
              <a:rPr lang="en-US" b="1" spc="-150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en-US" b="1" spc="-150" dirty="0">
                <a:solidFill>
                  <a:srgbClr val="FFFF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18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80" y="139912"/>
            <a:ext cx="1004838" cy="10050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08111" y="382977"/>
            <a:ext cx="89916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>
            <a:noAutofit/>
          </a:bodyPr>
          <a:lstStyle/>
          <a:p>
            <a:pPr algn="l"/>
            <a:r>
              <a:rPr lang="en-US" sz="4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Next Steps</a:t>
            </a:r>
            <a:br>
              <a:rPr lang="en-US" b="1" spc="-150" dirty="0">
                <a:solidFill>
                  <a:schemeClr val="bg1"/>
                </a:solidFill>
              </a:rPr>
            </a:br>
            <a:br>
              <a:rPr lang="en-US" sz="2400" b="1" spc="-150" dirty="0">
                <a:solidFill>
                  <a:schemeClr val="bg1"/>
                </a:solidFill>
              </a:rPr>
            </a:br>
            <a:br>
              <a:rPr lang="en-US" sz="1800" b="1" spc="-150" dirty="0">
                <a:solidFill>
                  <a:schemeClr val="bg1"/>
                </a:solidFill>
              </a:rPr>
            </a:br>
            <a:endParaRPr lang="en-US" sz="1800" b="1" spc="-15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4D7FFF-09D5-4C8F-A801-617779BA22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034"/>
          <a:stretch/>
        </p:blipFill>
        <p:spPr>
          <a:xfrm>
            <a:off x="1259369" y="86945"/>
            <a:ext cx="1077547" cy="11109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2CF692-D643-4479-A237-83FB6533E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6916" y="330139"/>
            <a:ext cx="1378434" cy="6246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646C82-97AB-4291-ACC3-9A181E2C831C}"/>
              </a:ext>
            </a:extLst>
          </p:cNvPr>
          <p:cNvSpPr txBox="1"/>
          <p:nvPr/>
        </p:nvSpPr>
        <p:spPr>
          <a:xfrm>
            <a:off x="916922" y="1441357"/>
            <a:ext cx="10681520" cy="53014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Track A: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chemeClr val="bg1"/>
                </a:solidFill>
                <a:latin typeface="Century Gothic"/>
              </a:rPr>
              <a:t>Action Plan</a:t>
            </a:r>
            <a:r>
              <a:rPr lang="en-US" sz="2400" b="1" dirty="0">
                <a:solidFill>
                  <a:schemeClr val="bg1"/>
                </a:solidFill>
                <a:latin typeface="Century Gothic"/>
              </a:rPr>
              <a:t>: Establish workgroups and begin work in 5 initial focus areas of the Action Plan</a:t>
            </a:r>
          </a:p>
          <a:p>
            <a:pPr marL="1885950" lvl="3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Data Systems / By-Name List </a:t>
            </a:r>
          </a:p>
          <a:p>
            <a:pPr marL="1885950" lvl="3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Policies &amp; Procedures</a:t>
            </a:r>
          </a:p>
          <a:p>
            <a:pPr marL="1885950" lvl="3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Provider Engagement</a:t>
            </a:r>
          </a:p>
          <a:p>
            <a:pPr marL="1885950" lvl="3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Outreach Coverage &amp; Coordination</a:t>
            </a:r>
          </a:p>
          <a:p>
            <a:pPr marL="1885950" lvl="3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Leadership Alignment &amp; Planning</a:t>
            </a:r>
          </a:p>
          <a:p>
            <a:pPr lvl="3"/>
            <a:r>
              <a:rPr lang="en-US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Community Inventory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: gather additional detail 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sz="10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    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Community Dashboard: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Data Review</a:t>
            </a:r>
          </a:p>
          <a:p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Track B: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Regional Homelessness Solutions Matrix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Ex: Shelter options for couples, Safe Camps, Relocating the Men’s Shelter</a:t>
            </a:r>
            <a:br>
              <a:rPr lang="en-US" sz="1600" b="1" spc="-150" dirty="0">
                <a:solidFill>
                  <a:srgbClr val="FFFF00"/>
                </a:solidFill>
              </a:rPr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835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80" y="139912"/>
            <a:ext cx="1004838" cy="10050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08111" y="382977"/>
            <a:ext cx="89916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>
            <a:noAutofit/>
          </a:bodyPr>
          <a:lstStyle/>
          <a:p>
            <a:pPr algn="l"/>
            <a:r>
              <a:rPr lang="en-US" sz="4400" b="1" spc="-150" dirty="0">
                <a:solidFill>
                  <a:schemeClr val="bg1"/>
                </a:solidFill>
                <a:latin typeface="Century Gothic" panose="020B0502020202020204" pitchFamily="34" charset="0"/>
              </a:rPr>
              <a:t>We need your help!</a:t>
            </a:r>
            <a:br>
              <a:rPr lang="en-US" b="1" spc="-150" dirty="0">
                <a:solidFill>
                  <a:schemeClr val="bg1"/>
                </a:solidFill>
              </a:rPr>
            </a:br>
            <a:br>
              <a:rPr lang="en-US" sz="2400" b="1" spc="-150" dirty="0">
                <a:solidFill>
                  <a:schemeClr val="bg1"/>
                </a:solidFill>
              </a:rPr>
            </a:br>
            <a:br>
              <a:rPr lang="en-US" sz="1800" b="1" spc="-150" dirty="0">
                <a:solidFill>
                  <a:schemeClr val="bg1"/>
                </a:solidFill>
              </a:rPr>
            </a:br>
            <a:endParaRPr lang="en-US" sz="1800" b="1" spc="-15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4D7FFF-09D5-4C8F-A801-617779BA22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034"/>
          <a:stretch/>
        </p:blipFill>
        <p:spPr>
          <a:xfrm>
            <a:off x="1259369" y="86945"/>
            <a:ext cx="1077547" cy="11109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2CF692-D643-4479-A237-83FB6533E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6916" y="330139"/>
            <a:ext cx="1378434" cy="6246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0603BE-800B-40B3-BE1C-66D62C57A352}"/>
              </a:ext>
            </a:extLst>
          </p:cNvPr>
          <p:cNvSpPr txBox="1"/>
          <p:nvPr/>
        </p:nvSpPr>
        <p:spPr>
          <a:xfrm>
            <a:off x="1024069" y="2044995"/>
            <a:ext cx="9785102" cy="63741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Support staff in their Built for Zero efforts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Support data based decision making to improve our community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Provide input/direction for the Regional Homelessness Solutions Matrix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br>
              <a:rPr lang="en-US" b="1" spc="-150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en-US" b="1" spc="-150" dirty="0">
                <a:solidFill>
                  <a:srgbClr val="FFFF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5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8AA27A70E3964E97F7E91B6E29083F" ma:contentTypeVersion="15" ma:contentTypeDescription="Create a new document." ma:contentTypeScope="" ma:versionID="557653e7ad337075d65af72d8908c271">
  <xsd:schema xmlns:xsd="http://www.w3.org/2001/XMLSchema" xmlns:xs="http://www.w3.org/2001/XMLSchema" xmlns:p="http://schemas.microsoft.com/office/2006/metadata/properties" xmlns:ns1="http://schemas.microsoft.com/sharepoint/v3" xmlns:ns3="5207b69f-b337-4e6c-9055-48b258d16938" xmlns:ns4="de853913-13b6-43bc-af72-7bf5d2dd210e" targetNamespace="http://schemas.microsoft.com/office/2006/metadata/properties" ma:root="true" ma:fieldsID="0d66d64fc0fba5c4f1274995820afa5b" ns1:_="" ns3:_="" ns4:_="">
    <xsd:import namespace="http://schemas.microsoft.com/sharepoint/v3"/>
    <xsd:import namespace="5207b69f-b337-4e6c-9055-48b258d16938"/>
    <xsd:import namespace="de853913-13b6-43bc-af72-7bf5d2dd210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07b69f-b337-4e6c-9055-48b258d1693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853913-13b6-43bc-af72-7bf5d2dd21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1D3A0B4-A3D0-4170-AD42-6F4CC6CD09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1E7883-9F0A-4077-B234-3B43B13BF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207b69f-b337-4e6c-9055-48b258d16938"/>
    <ds:schemaRef ds:uri="de853913-13b6-43bc-af72-7bf5d2dd21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706CB0-85D3-4A35-8382-1F86D3845FF1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5207b69f-b337-4e6c-9055-48b258d16938"/>
    <ds:schemaRef ds:uri="http://schemas.microsoft.com/sharepoint/v3"/>
    <ds:schemaRef ds:uri="de853913-13b6-43bc-af72-7bf5d2dd210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31669</TotalTime>
  <Words>322</Words>
  <Application>Microsoft Office PowerPoint</Application>
  <PresentationFormat>Widescreen</PresentationFormat>
  <Paragraphs>104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Century Gothic</vt:lpstr>
      <vt:lpstr>Wingdings</vt:lpstr>
      <vt:lpstr>Office Theme</vt:lpstr>
      <vt:lpstr>1_Office Theme</vt:lpstr>
      <vt:lpstr>Microsoft Excel Worksheet</vt:lpstr>
      <vt:lpstr>PowerPoint Presentation</vt:lpstr>
      <vt:lpstr>Built for Zero Teams   </vt:lpstr>
      <vt:lpstr>How do Built for Zero communities  work differently?</vt:lpstr>
      <vt:lpstr>Work We’ve Completed   </vt:lpstr>
      <vt:lpstr> By-Name List Scorecard   </vt:lpstr>
      <vt:lpstr>Initial Assessment Results   </vt:lpstr>
      <vt:lpstr>Aligning Efforts   </vt:lpstr>
      <vt:lpstr>Next Steps   </vt:lpstr>
      <vt:lpstr>We need your help!   </vt:lpstr>
      <vt:lpstr>PowerPoint Presentation</vt:lpstr>
    </vt:vector>
  </TitlesOfParts>
  <Company>Washoe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Andreasen, Joshua</dc:creator>
  <cp:keywords/>
  <dc:description/>
  <cp:lastModifiedBy>Searcy, Dana</cp:lastModifiedBy>
  <cp:revision>63</cp:revision>
  <dcterms:created xsi:type="dcterms:W3CDTF">2019-02-15T22:33:40Z</dcterms:created>
  <dcterms:modified xsi:type="dcterms:W3CDTF">2020-06-23T18:48:11Z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0x0101003E8AA27A70E3964E97F7E91B6E29083F</vt:lpwstr>
  </property>
  <property fmtid="{D5CDD505-2E9C-101B-9397-08002B2CF9AE}" pid="3" name="_dlc_DocIdItemGuid">
    <vt:lpwstr>b80aa603-d5d3-4ec9-a155-adcaaf2ddb2a</vt:lpwstr>
  </property>
</Properties>
</file>